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72" r:id="rId2"/>
    <p:sldId id="273" r:id="rId3"/>
    <p:sldId id="256" r:id="rId4"/>
    <p:sldId id="274" r:id="rId5"/>
    <p:sldId id="257" r:id="rId6"/>
    <p:sldId id="276" r:id="rId7"/>
    <p:sldId id="277" r:id="rId8"/>
    <p:sldId id="310" r:id="rId9"/>
    <p:sldId id="309" r:id="rId10"/>
    <p:sldId id="261" r:id="rId11"/>
    <p:sldId id="262" r:id="rId12"/>
    <p:sldId id="311" r:id="rId13"/>
    <p:sldId id="266" r:id="rId14"/>
    <p:sldId id="267" r:id="rId15"/>
    <p:sldId id="269" r:id="rId16"/>
    <p:sldId id="280" r:id="rId17"/>
    <p:sldId id="281" r:id="rId18"/>
    <p:sldId id="282" r:id="rId19"/>
    <p:sldId id="312" r:id="rId20"/>
    <p:sldId id="313" r:id="rId21"/>
    <p:sldId id="314" r:id="rId22"/>
    <p:sldId id="315" r:id="rId23"/>
    <p:sldId id="306" r:id="rId24"/>
    <p:sldId id="316" r:id="rId25"/>
    <p:sldId id="303" r:id="rId26"/>
    <p:sldId id="317" r:id="rId27"/>
    <p:sldId id="30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236" y="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047C76-AE85-4D1F-87A9-BF223A81CC56}"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C241E79C-9BFB-42DC-8D13-3D057783A3B2}">
      <dgm:prSet phldrT="[Text]"/>
      <dgm:spPr/>
      <dgm:t>
        <a:bodyPr/>
        <a:lstStyle/>
        <a:p>
          <a:r>
            <a:rPr lang="en-US" dirty="0" smtClean="0"/>
            <a:t>Screening </a:t>
          </a:r>
          <a:endParaRPr lang="en-US" dirty="0"/>
        </a:p>
      </dgm:t>
    </dgm:pt>
    <dgm:pt modelId="{EC73DCCD-090E-4815-BAB5-5FFD0CA11C10}" type="parTrans" cxnId="{1F471DB3-E5F0-4ECD-B8BA-8E4EAFA2D361}">
      <dgm:prSet/>
      <dgm:spPr/>
      <dgm:t>
        <a:bodyPr/>
        <a:lstStyle/>
        <a:p>
          <a:endParaRPr lang="en-US"/>
        </a:p>
      </dgm:t>
    </dgm:pt>
    <dgm:pt modelId="{871959BB-C532-4703-849F-03312D81AF95}" type="sibTrans" cxnId="{1F471DB3-E5F0-4ECD-B8BA-8E4EAFA2D361}">
      <dgm:prSet/>
      <dgm:spPr/>
      <dgm:t>
        <a:bodyPr/>
        <a:lstStyle/>
        <a:p>
          <a:endParaRPr lang="en-US"/>
        </a:p>
      </dgm:t>
    </dgm:pt>
    <dgm:pt modelId="{1C0DD540-62A4-444D-899E-41322DB670A4}">
      <dgm:prSet phldrT="[Text]"/>
      <dgm:spPr/>
      <dgm:t>
        <a:bodyPr/>
        <a:lstStyle/>
        <a:p>
          <a:r>
            <a:rPr lang="en-US" dirty="0" smtClean="0"/>
            <a:t>A test or group of test believed to permit the detection of physiological activity</a:t>
          </a:r>
          <a:endParaRPr lang="en-US" dirty="0"/>
        </a:p>
      </dgm:t>
    </dgm:pt>
    <dgm:pt modelId="{0675F769-5990-475E-A532-397371E373DE}" type="parTrans" cxnId="{B445C7B9-E2C4-46F3-B463-EBAA3F7E250A}">
      <dgm:prSet/>
      <dgm:spPr/>
      <dgm:t>
        <a:bodyPr/>
        <a:lstStyle/>
        <a:p>
          <a:endParaRPr lang="en-US"/>
        </a:p>
      </dgm:t>
    </dgm:pt>
    <dgm:pt modelId="{719F90FD-ABB5-4989-861D-9866C9D33726}" type="sibTrans" cxnId="{B445C7B9-E2C4-46F3-B463-EBAA3F7E250A}">
      <dgm:prSet/>
      <dgm:spPr/>
      <dgm:t>
        <a:bodyPr/>
        <a:lstStyle/>
        <a:p>
          <a:endParaRPr lang="en-US"/>
        </a:p>
      </dgm:t>
    </dgm:pt>
    <dgm:pt modelId="{720DD3D5-9654-4350-B856-03567C3A4679}">
      <dgm:prSet phldrT="[Text]"/>
      <dgm:spPr/>
      <dgm:t>
        <a:bodyPr/>
        <a:lstStyle/>
        <a:p>
          <a:r>
            <a:rPr lang="en-US" dirty="0" smtClean="0"/>
            <a:t>Evaluation </a:t>
          </a:r>
          <a:endParaRPr lang="en-US" dirty="0"/>
        </a:p>
      </dgm:t>
    </dgm:pt>
    <dgm:pt modelId="{9470ED26-8D97-41CF-A2D9-67D71518CBC3}" type="parTrans" cxnId="{0E306C8B-7DCD-4A5D-8B02-3D5623E2E00C}">
      <dgm:prSet/>
      <dgm:spPr/>
      <dgm:t>
        <a:bodyPr/>
        <a:lstStyle/>
        <a:p>
          <a:endParaRPr lang="en-US"/>
        </a:p>
      </dgm:t>
    </dgm:pt>
    <dgm:pt modelId="{39D53148-9424-45C0-B702-F7C25AB4579D}" type="sibTrans" cxnId="{0E306C8B-7DCD-4A5D-8B02-3D5623E2E00C}">
      <dgm:prSet/>
      <dgm:spPr/>
      <dgm:t>
        <a:bodyPr/>
        <a:lstStyle/>
        <a:p>
          <a:endParaRPr lang="en-US"/>
        </a:p>
      </dgm:t>
    </dgm:pt>
    <dgm:pt modelId="{B6A64508-80D3-4785-AC90-A1713794FA3F}">
      <dgm:prSet phldrT="[Text]"/>
      <dgm:spPr/>
      <dgm:t>
        <a:bodyPr/>
        <a:lstStyle/>
        <a:p>
          <a:r>
            <a:rPr lang="en-US" dirty="0" smtClean="0"/>
            <a:t>To reduce the uncertainty</a:t>
          </a:r>
          <a:endParaRPr lang="en-US" dirty="0"/>
        </a:p>
      </dgm:t>
    </dgm:pt>
    <dgm:pt modelId="{269DF433-3A4E-4D9B-B647-50D804AF11A6}" type="parTrans" cxnId="{A5F23D48-4EC4-4DD0-98C7-6F9ED9E22216}">
      <dgm:prSet/>
      <dgm:spPr/>
      <dgm:t>
        <a:bodyPr/>
        <a:lstStyle/>
        <a:p>
          <a:endParaRPr lang="en-US"/>
        </a:p>
      </dgm:t>
    </dgm:pt>
    <dgm:pt modelId="{E6F404B0-4715-4158-B4FF-788D55113D01}" type="sibTrans" cxnId="{A5F23D48-4EC4-4DD0-98C7-6F9ED9E22216}">
      <dgm:prSet/>
      <dgm:spPr/>
      <dgm:t>
        <a:bodyPr/>
        <a:lstStyle/>
        <a:p>
          <a:endParaRPr lang="en-US"/>
        </a:p>
      </dgm:t>
    </dgm:pt>
    <dgm:pt modelId="{71943B9C-C0E5-432A-B934-A140A24C8E74}" type="pres">
      <dgm:prSet presAssocID="{C2047C76-AE85-4D1F-87A9-BF223A81CC56}" presName="Name0" presStyleCnt="0">
        <dgm:presLayoutVars>
          <dgm:dir/>
          <dgm:animLvl val="lvl"/>
          <dgm:resizeHandles/>
        </dgm:presLayoutVars>
      </dgm:prSet>
      <dgm:spPr/>
      <dgm:t>
        <a:bodyPr/>
        <a:lstStyle/>
        <a:p>
          <a:endParaRPr lang="en-US"/>
        </a:p>
      </dgm:t>
    </dgm:pt>
    <dgm:pt modelId="{FD6BC3EF-BB32-4415-8565-5BDE0F8130D8}" type="pres">
      <dgm:prSet presAssocID="{C241E79C-9BFB-42DC-8D13-3D057783A3B2}" presName="linNode" presStyleCnt="0"/>
      <dgm:spPr/>
    </dgm:pt>
    <dgm:pt modelId="{1C9DC7AE-DA60-465B-921F-660AFE963C88}" type="pres">
      <dgm:prSet presAssocID="{C241E79C-9BFB-42DC-8D13-3D057783A3B2}" presName="parentShp" presStyleLbl="node1" presStyleIdx="0" presStyleCnt="2" custLinFactNeighborX="-4630" custLinFactNeighborY="-60146">
        <dgm:presLayoutVars>
          <dgm:bulletEnabled val="1"/>
        </dgm:presLayoutVars>
      </dgm:prSet>
      <dgm:spPr/>
      <dgm:t>
        <a:bodyPr/>
        <a:lstStyle/>
        <a:p>
          <a:endParaRPr lang="en-US"/>
        </a:p>
      </dgm:t>
    </dgm:pt>
    <dgm:pt modelId="{C2947183-38A6-471C-9358-75D118031BD3}" type="pres">
      <dgm:prSet presAssocID="{C241E79C-9BFB-42DC-8D13-3D057783A3B2}" presName="childShp" presStyleLbl="bgAccFollowNode1" presStyleIdx="0" presStyleCnt="2">
        <dgm:presLayoutVars>
          <dgm:bulletEnabled val="1"/>
        </dgm:presLayoutVars>
      </dgm:prSet>
      <dgm:spPr/>
      <dgm:t>
        <a:bodyPr/>
        <a:lstStyle/>
        <a:p>
          <a:endParaRPr lang="en-US"/>
        </a:p>
      </dgm:t>
    </dgm:pt>
    <dgm:pt modelId="{F5FE8D1D-C754-462D-AF00-FB990FF53EB6}" type="pres">
      <dgm:prSet presAssocID="{871959BB-C532-4703-849F-03312D81AF95}" presName="spacing" presStyleCnt="0"/>
      <dgm:spPr/>
    </dgm:pt>
    <dgm:pt modelId="{8BD7C721-96C8-4B3C-93AA-EEDE7F8370A0}" type="pres">
      <dgm:prSet presAssocID="{720DD3D5-9654-4350-B856-03567C3A4679}" presName="linNode" presStyleCnt="0"/>
      <dgm:spPr/>
    </dgm:pt>
    <dgm:pt modelId="{1EE8CC18-1142-4653-BA2C-D979173D94BD}" type="pres">
      <dgm:prSet presAssocID="{720DD3D5-9654-4350-B856-03567C3A4679}" presName="parentShp" presStyleLbl="node1" presStyleIdx="1" presStyleCnt="2" custLinFactNeighborX="1543" custLinFactNeighborY="-395">
        <dgm:presLayoutVars>
          <dgm:bulletEnabled val="1"/>
        </dgm:presLayoutVars>
      </dgm:prSet>
      <dgm:spPr/>
      <dgm:t>
        <a:bodyPr/>
        <a:lstStyle/>
        <a:p>
          <a:endParaRPr lang="en-US"/>
        </a:p>
      </dgm:t>
    </dgm:pt>
    <dgm:pt modelId="{4A7853EF-BBBD-446E-A45F-47396C569E45}" type="pres">
      <dgm:prSet presAssocID="{720DD3D5-9654-4350-B856-03567C3A4679}" presName="childShp" presStyleLbl="bgAccFollowNode1" presStyleIdx="1" presStyleCnt="2">
        <dgm:presLayoutVars>
          <dgm:bulletEnabled val="1"/>
        </dgm:presLayoutVars>
      </dgm:prSet>
      <dgm:spPr/>
      <dgm:t>
        <a:bodyPr/>
        <a:lstStyle/>
        <a:p>
          <a:endParaRPr lang="en-US"/>
        </a:p>
      </dgm:t>
    </dgm:pt>
  </dgm:ptLst>
  <dgm:cxnLst>
    <dgm:cxn modelId="{1127A142-72B5-4CAE-A555-6C4D9DFBF414}" type="presOf" srcId="{C241E79C-9BFB-42DC-8D13-3D057783A3B2}" destId="{1C9DC7AE-DA60-465B-921F-660AFE963C88}" srcOrd="0" destOrd="0" presId="urn:microsoft.com/office/officeart/2005/8/layout/vList6"/>
    <dgm:cxn modelId="{B445C7B9-E2C4-46F3-B463-EBAA3F7E250A}" srcId="{C241E79C-9BFB-42DC-8D13-3D057783A3B2}" destId="{1C0DD540-62A4-444D-899E-41322DB670A4}" srcOrd="0" destOrd="0" parTransId="{0675F769-5990-475E-A532-397371E373DE}" sibTransId="{719F90FD-ABB5-4989-861D-9866C9D33726}"/>
    <dgm:cxn modelId="{0E306C8B-7DCD-4A5D-8B02-3D5623E2E00C}" srcId="{C2047C76-AE85-4D1F-87A9-BF223A81CC56}" destId="{720DD3D5-9654-4350-B856-03567C3A4679}" srcOrd="1" destOrd="0" parTransId="{9470ED26-8D97-41CF-A2D9-67D71518CBC3}" sibTransId="{39D53148-9424-45C0-B702-F7C25AB4579D}"/>
    <dgm:cxn modelId="{A35A0407-5CF6-434A-9980-DC54B5125855}" type="presOf" srcId="{1C0DD540-62A4-444D-899E-41322DB670A4}" destId="{C2947183-38A6-471C-9358-75D118031BD3}" srcOrd="0" destOrd="0" presId="urn:microsoft.com/office/officeart/2005/8/layout/vList6"/>
    <dgm:cxn modelId="{A5F23D48-4EC4-4DD0-98C7-6F9ED9E22216}" srcId="{720DD3D5-9654-4350-B856-03567C3A4679}" destId="{B6A64508-80D3-4785-AC90-A1713794FA3F}" srcOrd="0" destOrd="0" parTransId="{269DF433-3A4E-4D9B-B647-50D804AF11A6}" sibTransId="{E6F404B0-4715-4158-B4FF-788D55113D01}"/>
    <dgm:cxn modelId="{555C68A9-2C84-4A6F-B4A7-1D0F49D791EC}" type="presOf" srcId="{720DD3D5-9654-4350-B856-03567C3A4679}" destId="{1EE8CC18-1142-4653-BA2C-D979173D94BD}" srcOrd="0" destOrd="0" presId="urn:microsoft.com/office/officeart/2005/8/layout/vList6"/>
    <dgm:cxn modelId="{DADE6BA0-D4D5-4D81-BE91-D1E0E382DAA6}" type="presOf" srcId="{B6A64508-80D3-4785-AC90-A1713794FA3F}" destId="{4A7853EF-BBBD-446E-A45F-47396C569E45}" srcOrd="0" destOrd="0" presId="urn:microsoft.com/office/officeart/2005/8/layout/vList6"/>
    <dgm:cxn modelId="{1F471DB3-E5F0-4ECD-B8BA-8E4EAFA2D361}" srcId="{C2047C76-AE85-4D1F-87A9-BF223A81CC56}" destId="{C241E79C-9BFB-42DC-8D13-3D057783A3B2}" srcOrd="0" destOrd="0" parTransId="{EC73DCCD-090E-4815-BAB5-5FFD0CA11C10}" sibTransId="{871959BB-C532-4703-849F-03312D81AF95}"/>
    <dgm:cxn modelId="{B8802F96-2403-4427-9847-BABA3C71EEB7}" type="presOf" srcId="{C2047C76-AE85-4D1F-87A9-BF223A81CC56}" destId="{71943B9C-C0E5-432A-B934-A140A24C8E74}" srcOrd="0" destOrd="0" presId="urn:microsoft.com/office/officeart/2005/8/layout/vList6"/>
    <dgm:cxn modelId="{F5151D16-ED94-4B5F-BE9E-0B81C99E4276}" type="presParOf" srcId="{71943B9C-C0E5-432A-B934-A140A24C8E74}" destId="{FD6BC3EF-BB32-4415-8565-5BDE0F8130D8}" srcOrd="0" destOrd="0" presId="urn:microsoft.com/office/officeart/2005/8/layout/vList6"/>
    <dgm:cxn modelId="{9C0EFA34-D7DF-4CFC-BBF7-CBE7719F6835}" type="presParOf" srcId="{FD6BC3EF-BB32-4415-8565-5BDE0F8130D8}" destId="{1C9DC7AE-DA60-465B-921F-660AFE963C88}" srcOrd="0" destOrd="0" presId="urn:microsoft.com/office/officeart/2005/8/layout/vList6"/>
    <dgm:cxn modelId="{E24BCE72-E2A9-4EC8-9D25-912D842BC3EA}" type="presParOf" srcId="{FD6BC3EF-BB32-4415-8565-5BDE0F8130D8}" destId="{C2947183-38A6-471C-9358-75D118031BD3}" srcOrd="1" destOrd="0" presId="urn:microsoft.com/office/officeart/2005/8/layout/vList6"/>
    <dgm:cxn modelId="{38E79B7B-4D2B-42F1-81EE-847F91F80B10}" type="presParOf" srcId="{71943B9C-C0E5-432A-B934-A140A24C8E74}" destId="{F5FE8D1D-C754-462D-AF00-FB990FF53EB6}" srcOrd="1" destOrd="0" presId="urn:microsoft.com/office/officeart/2005/8/layout/vList6"/>
    <dgm:cxn modelId="{1E467B5C-06A5-4511-BA71-C83884EEF1A4}" type="presParOf" srcId="{71943B9C-C0E5-432A-B934-A140A24C8E74}" destId="{8BD7C721-96C8-4B3C-93AA-EEDE7F8370A0}" srcOrd="2" destOrd="0" presId="urn:microsoft.com/office/officeart/2005/8/layout/vList6"/>
    <dgm:cxn modelId="{64216967-044A-4DEE-9FFF-4DEFA6FA830C}" type="presParOf" srcId="{8BD7C721-96C8-4B3C-93AA-EEDE7F8370A0}" destId="{1EE8CC18-1142-4653-BA2C-D979173D94BD}" srcOrd="0" destOrd="0" presId="urn:microsoft.com/office/officeart/2005/8/layout/vList6"/>
    <dgm:cxn modelId="{F66530EE-D354-4710-A0C2-26048797A3AB}" type="presParOf" srcId="{8BD7C721-96C8-4B3C-93AA-EEDE7F8370A0}" destId="{4A7853EF-BBBD-446E-A45F-47396C569E45}" srcOrd="1" destOrd="0" presId="urn:microsoft.com/office/officeart/2005/8/layout/vList6"/>
  </dgm:cxnLst>
  <dgm:bg/>
  <dgm:whole/>
</dgm:dataModel>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2D6343A-1F5E-45EE-967C-BA82FF1E284F}" type="datetimeFigureOut">
              <a:rPr lang="en-US" smtClean="0"/>
              <a:pPr/>
              <a:t>3/29/2020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FC080A6-37B0-404C-8F55-BE0D65F8CBC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D6343A-1F5E-45EE-967C-BA82FF1E284F}"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080A6-37B0-404C-8F55-BE0D65F8CB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D6343A-1F5E-45EE-967C-BA82FF1E284F}"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080A6-37B0-404C-8F55-BE0D65F8CB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2D6343A-1F5E-45EE-967C-BA82FF1E284F}"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080A6-37B0-404C-8F55-BE0D65F8CBC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2D6343A-1F5E-45EE-967C-BA82FF1E284F}" type="datetimeFigureOut">
              <a:rPr lang="en-US" smtClean="0"/>
              <a:pPr/>
              <a:t>3/29/2020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1FC080A6-37B0-404C-8F55-BE0D65F8CB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2D6343A-1F5E-45EE-967C-BA82FF1E284F}" type="datetimeFigureOut">
              <a:rPr lang="en-US" smtClean="0"/>
              <a:pPr/>
              <a:t>3/29/2020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080A6-37B0-404C-8F55-BE0D65F8CBC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2D6343A-1F5E-45EE-967C-BA82FF1E284F}" type="datetimeFigureOut">
              <a:rPr lang="en-US" smtClean="0"/>
              <a:pPr/>
              <a:t>3/29/2020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C080A6-37B0-404C-8F55-BE0D65F8CBC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D6343A-1F5E-45EE-967C-BA82FF1E284F}" type="datetimeFigureOut">
              <a:rPr lang="en-US" smtClean="0"/>
              <a:pPr/>
              <a:t>3/29/2020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C080A6-37B0-404C-8F55-BE0D65F8CB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D6343A-1F5E-45EE-967C-BA82FF1E284F}" type="datetimeFigureOut">
              <a:rPr lang="en-US" smtClean="0"/>
              <a:pPr/>
              <a:t>3/29/2020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C080A6-37B0-404C-8F55-BE0D65F8CB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2D6343A-1F5E-45EE-967C-BA82FF1E284F}" type="datetimeFigureOut">
              <a:rPr lang="en-US" smtClean="0"/>
              <a:pPr/>
              <a:t>3/29/2020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080A6-37B0-404C-8F55-BE0D65F8CBC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2D6343A-1F5E-45EE-967C-BA82FF1E284F}" type="datetimeFigureOut">
              <a:rPr lang="en-US" smtClean="0"/>
              <a:pPr/>
              <a:t>3/29/2020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1FC080A6-37B0-404C-8F55-BE0D65F8CBC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2D6343A-1F5E-45EE-967C-BA82FF1E284F}" type="datetimeFigureOut">
              <a:rPr lang="en-US" smtClean="0"/>
              <a:pPr/>
              <a:t>3/29/2020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FC080A6-37B0-404C-8F55-BE0D65F8CB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4" name="Picture 3" descr="1.jpg"/>
          <p:cNvPicPr>
            <a:picLocks noChangeAspect="1"/>
          </p:cNvPicPr>
          <p:nvPr/>
        </p:nvPicPr>
        <p:blipFill>
          <a:blip r:embed="rId3">
            <a:duotone>
              <a:prstClr val="black"/>
              <a:schemeClr val="accent3">
                <a:tint val="45000"/>
                <a:satMod val="400000"/>
              </a:schemeClr>
            </a:duotone>
          </a:blip>
          <a:stretch>
            <a:fillRect/>
          </a:stretch>
        </p:blipFill>
        <p:spPr>
          <a:xfrm>
            <a:off x="0" y="152400"/>
            <a:ext cx="9144000" cy="6858000"/>
          </a:xfrm>
          <a:prstGeom prst="rect">
            <a:avLst/>
          </a:prstGeom>
          <a:blipFill>
            <a:blip r:embed="rId4">
              <a:duotone>
                <a:prstClr val="black"/>
                <a:schemeClr val="accent3">
                  <a:tint val="45000"/>
                  <a:satMod val="400000"/>
                </a:schemeClr>
              </a:duotone>
            </a:blip>
            <a:tile tx="0" ty="0" sx="100000" sy="100000" flip="none" algn="tl"/>
          </a:blipFill>
          <a:scene3d>
            <a:camera prst="orthographicFront">
              <a:rot lat="0" lon="0" rev="0"/>
            </a:camera>
            <a:lightRig rig="threePt" dir="t"/>
          </a:scene3d>
          <a:sp3d z="6350"/>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a:off x="2209800" y="3733800"/>
            <a:ext cx="45719" cy="304800"/>
          </a:xfrm>
          <a:prstGeom prst="downArrow">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ypes.jpg"/>
          <p:cNvPicPr>
            <a:picLocks noGrp="1" noChangeAspect="1"/>
          </p:cNvPicPr>
          <p:nvPr>
            <p:ph sz="quarter" idx="1"/>
          </p:nvPr>
        </p:nvPicPr>
        <p:blipFill>
          <a:blip r:embed="rId2"/>
          <a:stretch>
            <a:fillRect/>
          </a:stretch>
        </p:blipFill>
        <p:spPr>
          <a:xfrm>
            <a:off x="0" y="0"/>
            <a:ext cx="9144000" cy="65532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Pre-clinical trial</a:t>
            </a:r>
            <a:endParaRPr lang="en-US" dirty="0"/>
          </a:p>
        </p:txBody>
      </p:sp>
      <p:sp>
        <p:nvSpPr>
          <p:cNvPr id="3" name="Content Placeholder 2"/>
          <p:cNvSpPr>
            <a:spLocks noGrp="1"/>
          </p:cNvSpPr>
          <p:nvPr>
            <p:ph sz="quarter" idx="1"/>
          </p:nvPr>
        </p:nvSpPr>
        <p:spPr/>
        <p:txBody>
          <a:bodyPr/>
          <a:lstStyle/>
          <a:p>
            <a:r>
              <a:rPr lang="en-US" dirty="0" smtClean="0"/>
              <a:t>A laboratory test of a new drug or a series of chemicals, usually done on animal subjects, to see if the hoped-for treatment really works and if it is safe to test on humans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ontent Placeholder 24" descr="IMG_20191123_200838.jpg"/>
          <p:cNvPicPr>
            <a:picLocks noGrp="1" noChangeAspect="1"/>
          </p:cNvPicPr>
          <p:nvPr>
            <p:ph sz="quarter" idx="1"/>
          </p:nvPr>
        </p:nvPicPr>
        <p:blipFill>
          <a:blip r:embed="rId2" cstate="print"/>
          <a:stretch>
            <a:fillRect/>
          </a:stretch>
        </p:blipFill>
        <p:spPr>
          <a:xfrm>
            <a:off x="0" y="0"/>
            <a:ext cx="9144000" cy="6858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None/>
            </a:pPr>
            <a:r>
              <a:rPr lang="en-US" b="1" i="1" dirty="0" smtClean="0"/>
              <a:t>In-vitro : </a:t>
            </a:r>
          </a:p>
          <a:p>
            <a:pPr>
              <a:buNone/>
            </a:pPr>
            <a:r>
              <a:rPr lang="en-US" dirty="0" smtClean="0"/>
              <a:t>    Experimental process in a given procedure which is mainly done outside the body in a controlled condition</a:t>
            </a:r>
          </a:p>
          <a:p>
            <a:r>
              <a:rPr lang="en-US" dirty="0" smtClean="0"/>
              <a:t> Activity assays (screen the activity)</a:t>
            </a:r>
          </a:p>
          <a:p>
            <a:r>
              <a:rPr lang="en-US" dirty="0" smtClean="0"/>
              <a:t> Bioassays (define the molecular mechanism)</a:t>
            </a:r>
          </a:p>
          <a:p>
            <a:r>
              <a:rPr lang="en-US" dirty="0" smtClean="0"/>
              <a:t> Toxicity assays (Toxicity of chemicals)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8229600" cy="5638800"/>
          </a:xfrm>
        </p:spPr>
        <p:txBody>
          <a:bodyPr>
            <a:normAutofit fontScale="92500" lnSpcReduction="10000"/>
          </a:bodyPr>
          <a:lstStyle/>
          <a:p>
            <a:pPr>
              <a:buNone/>
            </a:pPr>
            <a:endParaRPr lang="en-US" b="1" dirty="0" smtClean="0"/>
          </a:p>
          <a:p>
            <a:pPr>
              <a:buNone/>
            </a:pPr>
            <a:endParaRPr lang="en-US" b="1" dirty="0" smtClean="0"/>
          </a:p>
          <a:p>
            <a:pPr>
              <a:buNone/>
            </a:pPr>
            <a:r>
              <a:rPr lang="en-US" sz="3500" b="1" dirty="0" smtClean="0"/>
              <a:t>Ex-vivo: </a:t>
            </a:r>
            <a:r>
              <a:rPr lang="en-US" sz="3500" dirty="0" smtClean="0"/>
              <a:t> </a:t>
            </a:r>
          </a:p>
          <a:p>
            <a:pPr>
              <a:buNone/>
            </a:pPr>
            <a:r>
              <a:rPr lang="en-US" dirty="0" smtClean="0"/>
              <a:t>   Experimental process which is performed outside the living body in an ‘artificial </a:t>
            </a:r>
            <a:r>
              <a:rPr lang="en-US" dirty="0" err="1" smtClean="0"/>
              <a:t>invivo</a:t>
            </a:r>
            <a:r>
              <a:rPr lang="en-US" dirty="0" smtClean="0"/>
              <a:t> environment’ </a:t>
            </a:r>
          </a:p>
          <a:p>
            <a:pPr>
              <a:buNone/>
            </a:pPr>
            <a:r>
              <a:rPr lang="en-US" dirty="0"/>
              <a:t> </a:t>
            </a:r>
            <a:r>
              <a:rPr lang="en-US" dirty="0" smtClean="0"/>
              <a:t>    This usually lasting up to 24 hrs </a:t>
            </a:r>
          </a:p>
          <a:p>
            <a:pPr>
              <a:buNone/>
            </a:pPr>
            <a:endParaRPr lang="en-US" dirty="0" smtClean="0"/>
          </a:p>
          <a:p>
            <a:pPr>
              <a:buNone/>
            </a:pPr>
            <a:r>
              <a:rPr lang="en-US" dirty="0" smtClean="0"/>
              <a:t> </a:t>
            </a:r>
            <a:r>
              <a:rPr lang="en-US" sz="3500" b="1" dirty="0" smtClean="0"/>
              <a:t>In- vivo:</a:t>
            </a:r>
          </a:p>
          <a:p>
            <a:pPr>
              <a:buNone/>
            </a:pPr>
            <a:r>
              <a:rPr lang="en-US" dirty="0" smtClean="0"/>
              <a:t>   Experimental process which is performed in the living body using laboratory animals</a:t>
            </a:r>
          </a:p>
          <a:p>
            <a:pPr>
              <a:buNone/>
            </a:pPr>
            <a:endParaRPr lang="en-US" dirty="0" smtClean="0"/>
          </a:p>
          <a:p>
            <a:pPr>
              <a:buNone/>
            </a:pPr>
            <a:r>
              <a:rPr lang="en-US" sz="3500" b="1" dirty="0" smtClean="0"/>
              <a:t>In-</a:t>
            </a:r>
            <a:r>
              <a:rPr lang="en-US" sz="3500" b="1" dirty="0" err="1" smtClean="0"/>
              <a:t>silico</a:t>
            </a:r>
            <a:r>
              <a:rPr lang="en-US" sz="3500" b="1" dirty="0" smtClean="0"/>
              <a:t>:</a:t>
            </a:r>
          </a:p>
          <a:p>
            <a:pPr>
              <a:buNone/>
            </a:pPr>
            <a:r>
              <a:rPr lang="en-US" dirty="0" smtClean="0"/>
              <a:t>   Process which is performed on computer or via computer simulator</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Clinical trials</a:t>
            </a:r>
            <a:endParaRPr lang="en-US" dirty="0"/>
          </a:p>
        </p:txBody>
      </p:sp>
      <p:sp>
        <p:nvSpPr>
          <p:cNvPr id="3" name="Content Placeholder 2"/>
          <p:cNvSpPr>
            <a:spLocks noGrp="1"/>
          </p:cNvSpPr>
          <p:nvPr>
            <p:ph sz="quarter" idx="1"/>
          </p:nvPr>
        </p:nvSpPr>
        <p:spPr/>
        <p:txBody>
          <a:bodyPr/>
          <a:lstStyle/>
          <a:p>
            <a:r>
              <a:rPr lang="en-US" dirty="0" smtClean="0"/>
              <a:t>“CLINICAL TRIAL” is a systematic study of new drug in human subjects to generate data for discovering and/or verifying the clinical, pharmacological and adverse effects with the objective of determining safety and efficacy of the new drug</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92500" lnSpcReduction="20000"/>
          </a:bodyPr>
          <a:lstStyle/>
          <a:p>
            <a:pPr>
              <a:buNone/>
            </a:pPr>
            <a:r>
              <a:rPr lang="en-US" dirty="0" smtClean="0"/>
              <a:t>   An </a:t>
            </a:r>
            <a:r>
              <a:rPr lang="en-US" b="1" dirty="0" smtClean="0"/>
              <a:t>Investigational New Drug</a:t>
            </a:r>
            <a:r>
              <a:rPr lang="en-US" dirty="0" smtClean="0"/>
              <a:t> (IND) </a:t>
            </a:r>
            <a:r>
              <a:rPr lang="en-US" b="1" dirty="0" smtClean="0"/>
              <a:t>application</a:t>
            </a:r>
            <a:r>
              <a:rPr lang="en-US" dirty="0" smtClean="0"/>
              <a:t> is the first step in the </a:t>
            </a:r>
            <a:r>
              <a:rPr lang="en-US" b="1" dirty="0" smtClean="0"/>
              <a:t>drug</a:t>
            </a:r>
            <a:r>
              <a:rPr lang="en-US" dirty="0" smtClean="0"/>
              <a:t> review process by the U.S. Food and </a:t>
            </a:r>
            <a:r>
              <a:rPr lang="en-US" b="1" dirty="0" smtClean="0"/>
              <a:t>Drug</a:t>
            </a:r>
            <a:r>
              <a:rPr lang="en-US" dirty="0" smtClean="0"/>
              <a:t> Administration (FDA). The </a:t>
            </a:r>
            <a:r>
              <a:rPr lang="en-US" b="1" dirty="0" smtClean="0"/>
              <a:t>application</a:t>
            </a:r>
            <a:r>
              <a:rPr lang="en-US" dirty="0" smtClean="0"/>
              <a:t> is submitted by the company responsible for developing the </a:t>
            </a:r>
            <a:r>
              <a:rPr lang="en-US" b="1" dirty="0" smtClean="0"/>
              <a:t>drug</a:t>
            </a:r>
            <a:r>
              <a:rPr lang="en-US" dirty="0" smtClean="0"/>
              <a:t>–the sponsor–to the FDA.</a:t>
            </a:r>
          </a:p>
          <a:p>
            <a:pPr>
              <a:buNone/>
            </a:pPr>
            <a:endParaRPr lang="en-US" dirty="0" smtClean="0"/>
          </a:p>
          <a:p>
            <a:pPr>
              <a:buNone/>
            </a:pPr>
            <a:r>
              <a:rPr lang="en-US" dirty="0" smtClean="0"/>
              <a:t>It includes:</a:t>
            </a:r>
          </a:p>
          <a:p>
            <a:pPr marL="514350" indent="-514350">
              <a:buAutoNum type="arabicPeriod"/>
            </a:pPr>
            <a:r>
              <a:rPr lang="en-US" dirty="0" smtClean="0"/>
              <a:t> Chemical and manufacturing information </a:t>
            </a:r>
          </a:p>
          <a:p>
            <a:pPr marL="514350" indent="-514350">
              <a:buAutoNum type="arabicPeriod"/>
            </a:pPr>
            <a:r>
              <a:rPr lang="en-US" dirty="0" smtClean="0"/>
              <a:t> Animal studies data</a:t>
            </a:r>
          </a:p>
          <a:p>
            <a:pPr marL="514350" indent="-514350">
              <a:buAutoNum type="arabicPeriod"/>
            </a:pPr>
            <a:r>
              <a:rPr lang="en-US" dirty="0" smtClean="0"/>
              <a:t> Proposed plans for clinical trials </a:t>
            </a:r>
          </a:p>
          <a:p>
            <a:pPr marL="514350" indent="-514350">
              <a:buAutoNum type="arabicPeriod"/>
            </a:pPr>
            <a:r>
              <a:rPr lang="en-US" dirty="0" smtClean="0"/>
              <a:t> Names and credentials of physicians who will conduct the clinical trials </a:t>
            </a:r>
          </a:p>
          <a:p>
            <a:pPr marL="514350" indent="-514350">
              <a:buAutoNum type="arabicPeriod"/>
            </a:pPr>
            <a:r>
              <a:rPr lang="en-US" dirty="0" smtClean="0"/>
              <a:t> A compilation of the key data relevant to study of the drug in humans that has been made available to investigators and their institutional review boards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PHASES OF CLINICAL TRIAL</a:t>
            </a:r>
            <a:endParaRPr lang="en-US" dirty="0"/>
          </a:p>
        </p:txBody>
      </p:sp>
      <p:pic>
        <p:nvPicPr>
          <p:cNvPr id="4" name="Content Placeholder 3" descr="Phase-1-trial-600.jpg"/>
          <p:cNvPicPr>
            <a:picLocks noGrp="1" noChangeAspect="1"/>
          </p:cNvPicPr>
          <p:nvPr>
            <p:ph sz="quarter" idx="1"/>
          </p:nvPr>
        </p:nvPicPr>
        <p:blipFill>
          <a:blip r:embed="rId2"/>
          <a:stretch>
            <a:fillRect/>
          </a:stretch>
        </p:blipFill>
        <p:spPr>
          <a:xfrm>
            <a:off x="457200" y="1752600"/>
            <a:ext cx="8001000" cy="41275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Phase I clinical trials</a:t>
            </a:r>
            <a:br>
              <a:rPr lang="en-US" dirty="0" smtClean="0"/>
            </a:br>
            <a:endParaRPr lang="en-US" dirty="0"/>
          </a:p>
        </p:txBody>
      </p:sp>
      <p:sp>
        <p:nvSpPr>
          <p:cNvPr id="3" name="Content Placeholder 2"/>
          <p:cNvSpPr>
            <a:spLocks noGrp="1"/>
          </p:cNvSpPr>
          <p:nvPr>
            <p:ph sz="quarter" idx="1"/>
          </p:nvPr>
        </p:nvSpPr>
        <p:spPr/>
        <p:txBody>
          <a:bodyPr>
            <a:normAutofit fontScale="85000" lnSpcReduction="20000"/>
          </a:bodyPr>
          <a:lstStyle/>
          <a:p>
            <a:pPr fontAlgn="base">
              <a:buNone/>
            </a:pPr>
            <a:r>
              <a:rPr lang="en-US" dirty="0" smtClean="0"/>
              <a:t>Doctors do a phase I clinical trial to learn if a new drug, treatment, or treatment combination is safe for people. They may have already tested it in laboratory animals.</a:t>
            </a:r>
          </a:p>
          <a:p>
            <a:pPr fontAlgn="base">
              <a:buNone/>
            </a:pPr>
            <a:endParaRPr lang="en-US" dirty="0" smtClean="0"/>
          </a:p>
          <a:p>
            <a:pPr fontAlgn="base">
              <a:buNone/>
            </a:pPr>
            <a:r>
              <a:rPr lang="en-US" dirty="0" smtClean="0"/>
              <a:t>In a phase I clinical trial, doctors collect information on:</a:t>
            </a:r>
          </a:p>
          <a:p>
            <a:pPr fontAlgn="base"/>
            <a:r>
              <a:rPr lang="en-US" dirty="0" smtClean="0"/>
              <a:t>The dose or treatment</a:t>
            </a:r>
          </a:p>
          <a:p>
            <a:pPr fontAlgn="base"/>
            <a:r>
              <a:rPr lang="en-US" dirty="0" smtClean="0"/>
              <a:t>Any side effects or problems</a:t>
            </a:r>
          </a:p>
          <a:p>
            <a:pPr fontAlgn="base">
              <a:buNone/>
            </a:pPr>
            <a:endParaRPr lang="en-US" dirty="0" smtClean="0"/>
          </a:p>
          <a:p>
            <a:pPr fontAlgn="base">
              <a:buNone/>
            </a:pPr>
            <a:r>
              <a:rPr lang="en-US" dirty="0" smtClean="0"/>
              <a:t>In a phase I clinical trial, you could be one of the first people to get the new drug or treatment.</a:t>
            </a:r>
          </a:p>
          <a:p>
            <a:pPr fontAlgn="base">
              <a:buNone/>
            </a:pPr>
            <a:endParaRPr lang="en-US" dirty="0" smtClean="0"/>
          </a:p>
          <a:p>
            <a:pPr fontAlgn="base">
              <a:buNone/>
            </a:pPr>
            <a:r>
              <a:rPr lang="en-US" dirty="0" smtClean="0"/>
              <a:t>Phase I clinical trials each last several months to a year. They usually have 10 to 30 volunteers.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r>
              <a:rPr lang="en-US" b="1" i="1" dirty="0" smtClean="0"/>
              <a:t>Presented by</a:t>
            </a:r>
            <a:r>
              <a:rPr lang="en-US" i="1" dirty="0" smtClean="0"/>
              <a:t>: Rabia Alam</a:t>
            </a:r>
          </a:p>
          <a:p>
            <a:pPr>
              <a:buNone/>
            </a:pPr>
            <a:r>
              <a:rPr lang="en-US" b="1" i="1" dirty="0" smtClean="0"/>
              <a:t>Roll number</a:t>
            </a:r>
            <a:r>
              <a:rPr lang="en-US" i="1" dirty="0" smtClean="0"/>
              <a:t>: 06</a:t>
            </a:r>
          </a:p>
          <a:p>
            <a:pPr>
              <a:buNone/>
            </a:pPr>
            <a:r>
              <a:rPr lang="en-US" b="1" i="1" dirty="0" smtClean="0"/>
              <a:t>Presented to</a:t>
            </a:r>
            <a:r>
              <a:rPr lang="en-US" i="1" dirty="0" smtClean="0"/>
              <a:t>: Dr.Qaisar jabeen</a:t>
            </a:r>
          </a:p>
          <a:p>
            <a:pPr>
              <a:buNone/>
            </a:pPr>
            <a:r>
              <a:rPr lang="en-US" b="1" i="1" dirty="0" smtClean="0"/>
              <a:t>Topic </a:t>
            </a:r>
            <a:r>
              <a:rPr lang="en-US" i="1" dirty="0" smtClean="0"/>
              <a:t>: drug development process</a:t>
            </a:r>
          </a:p>
          <a:p>
            <a:pPr>
              <a:buNone/>
            </a:pPr>
            <a:r>
              <a:rPr lang="en-US" b="1" i="1" dirty="0" smtClean="0"/>
              <a:t>Subject</a:t>
            </a:r>
            <a:r>
              <a:rPr lang="en-US" i="1" dirty="0" smtClean="0"/>
              <a:t>: Pharmacology-VI</a:t>
            </a:r>
          </a:p>
          <a:p>
            <a:pPr>
              <a:buNone/>
            </a:pPr>
            <a:endParaRPr lang="en-US" dirty="0"/>
          </a:p>
        </p:txBody>
      </p:sp>
      <p:pic>
        <p:nvPicPr>
          <p:cNvPr id="4" name="Picture 3" descr="Islamia_University,_Bahawalpur_(logo).jpg"/>
          <p:cNvPicPr>
            <a:picLocks noChangeAspect="1"/>
          </p:cNvPicPr>
          <p:nvPr/>
        </p:nvPicPr>
        <p:blipFill>
          <a:blip r:embed="rId2"/>
          <a:stretch>
            <a:fillRect/>
          </a:stretch>
        </p:blipFill>
        <p:spPr>
          <a:xfrm>
            <a:off x="3429000" y="4419600"/>
            <a:ext cx="1905000" cy="1828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Phase II clinical trials</a:t>
            </a:r>
            <a:br>
              <a:rPr lang="en-US" dirty="0" smtClean="0"/>
            </a:br>
            <a:endParaRPr lang="en-US" dirty="0"/>
          </a:p>
        </p:txBody>
      </p:sp>
      <p:sp>
        <p:nvSpPr>
          <p:cNvPr id="3" name="Content Placeholder 2"/>
          <p:cNvSpPr>
            <a:spLocks noGrp="1"/>
          </p:cNvSpPr>
          <p:nvPr>
            <p:ph sz="quarter" idx="1"/>
          </p:nvPr>
        </p:nvSpPr>
        <p:spPr/>
        <p:txBody>
          <a:bodyPr>
            <a:normAutofit fontScale="77500" lnSpcReduction="20000"/>
          </a:bodyPr>
          <a:lstStyle/>
          <a:p>
            <a:pPr fontAlgn="base"/>
            <a:r>
              <a:rPr lang="en-US" dirty="0" smtClean="0"/>
              <a:t>A Phase II clinical trial lasts about 2 years. Volunteers sometimes receive different treatments. For example, a phase II trial could have 2 groups.</a:t>
            </a:r>
          </a:p>
          <a:p>
            <a:pPr fontAlgn="base"/>
            <a:endParaRPr lang="en-US" dirty="0" smtClean="0"/>
          </a:p>
          <a:p>
            <a:pPr fontAlgn="base"/>
            <a:r>
              <a:rPr lang="en-US" dirty="0" smtClean="0"/>
              <a:t>Group 1 – People who receive the usual treatment for the condition. This is also called the standard treatment. It is the best treatment known.</a:t>
            </a:r>
          </a:p>
          <a:p>
            <a:pPr fontAlgn="base"/>
            <a:endParaRPr lang="en-US" dirty="0" smtClean="0"/>
          </a:p>
          <a:p>
            <a:pPr fontAlgn="base"/>
            <a:r>
              <a:rPr lang="en-US" dirty="0" smtClean="0"/>
              <a:t>Group 2 – People who receive the usual treatment plus the new treatment doctors are studying</a:t>
            </a:r>
          </a:p>
          <a:p>
            <a:pPr fontAlgn="base"/>
            <a:endParaRPr lang="en-US" dirty="0" smtClean="0"/>
          </a:p>
          <a:p>
            <a:pPr fontAlgn="base"/>
            <a:r>
              <a:rPr lang="en-US" dirty="0" smtClean="0"/>
              <a:t>Or a phase II clinical trial could have 3 groups. Volunteers in each group get a different dose of the treatment doctors are studying.</a:t>
            </a:r>
          </a:p>
          <a:p>
            <a:pPr fontAlgn="base"/>
            <a:endParaRPr lang="en-US" dirty="0" smtClean="0"/>
          </a:p>
          <a:p>
            <a:pPr fontAlgn="base"/>
            <a:r>
              <a:rPr lang="en-US" dirty="0" smtClean="0"/>
              <a:t>If the phase II clinical trial shows the treatment works and is as safe as the regular treatment, doctors can do a phase III trial.</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Phase III clinical trials</a:t>
            </a:r>
            <a:br>
              <a:rPr lang="en-US" dirty="0" smtClean="0"/>
            </a:br>
            <a:endParaRPr lang="en-US" dirty="0"/>
          </a:p>
        </p:txBody>
      </p:sp>
      <p:sp>
        <p:nvSpPr>
          <p:cNvPr id="3" name="Content Placeholder 2"/>
          <p:cNvSpPr>
            <a:spLocks noGrp="1"/>
          </p:cNvSpPr>
          <p:nvPr>
            <p:ph sz="quarter" idx="1"/>
          </p:nvPr>
        </p:nvSpPr>
        <p:spPr/>
        <p:txBody>
          <a:bodyPr>
            <a:normAutofit fontScale="92500"/>
          </a:bodyPr>
          <a:lstStyle/>
          <a:p>
            <a:pPr fontAlgn="base"/>
            <a:r>
              <a:rPr lang="en-US" dirty="0" smtClean="0"/>
              <a:t>A phase III clinical trial tests a treatment that worked well for volunteers in a phase II clinical trial. Doctors use phase III to compare the new treatment with the standard treatment. They want to know if the new treatment is better, has fewer side effects, or both. So they put volunteers in different groups. The volunteers in each group get a different treatment.</a:t>
            </a:r>
          </a:p>
          <a:p>
            <a:pPr fontAlgn="base"/>
            <a:endParaRPr lang="en-US" dirty="0" smtClean="0"/>
          </a:p>
          <a:p>
            <a:pPr fontAlgn="base"/>
            <a:r>
              <a:rPr lang="en-US" dirty="0" smtClean="0"/>
              <a:t>Phase III clinical trials can take many years. They may have several thousand volunteers. These must include men, women, and people of different ages and ethnic groups, if possible. This helps doctors learn how the treatment works in different people.</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10000"/>
          </a:bodyPr>
          <a:lstStyle/>
          <a:p>
            <a:r>
              <a:rPr lang="en-US" dirty="0" smtClean="0"/>
              <a:t>If a phase III clinical trial shows the treatment works well, doctors might begin using it with people outside the clinical trial. For example, if they learn that a certain amount of exercise lowers your cancer risk, they publish a report. This shares the information with other doctors. </a:t>
            </a:r>
          </a:p>
          <a:p>
            <a:endParaRPr lang="en-US" dirty="0" smtClean="0"/>
          </a:p>
          <a:p>
            <a:r>
              <a:rPr lang="en-US" dirty="0" smtClean="0"/>
              <a:t>If the researchers or sponsor learn a new medicine is safe and effective, they can ask the government to approve it for people to use. In the United States, they ask the Food and Drug Administration (FDA). The FDA looks at the results of the clinical trial's phases. They approve the treatment if the results meet their standards.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drug application (NDA)</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 Formal proposal for the FDA to approve a new drug for sale </a:t>
            </a:r>
          </a:p>
          <a:p>
            <a:endParaRPr lang="en-US" dirty="0" smtClean="0"/>
          </a:p>
          <a:p>
            <a:r>
              <a:rPr lang="en-US" dirty="0" smtClean="0"/>
              <a:t> Must provide sufficient evidence for the FDA to decide: – </a:t>
            </a:r>
          </a:p>
          <a:p>
            <a:endParaRPr lang="en-US" dirty="0" smtClean="0"/>
          </a:p>
          <a:p>
            <a:pPr>
              <a:buNone/>
            </a:pPr>
            <a:r>
              <a:rPr lang="en-US" dirty="0" smtClean="0"/>
              <a:t>      Drug is safe and effective </a:t>
            </a:r>
          </a:p>
          <a:p>
            <a:pPr>
              <a:buNone/>
            </a:pPr>
            <a:r>
              <a:rPr lang="en-US" dirty="0" smtClean="0"/>
              <a:t>      Benefits outweigh the risks</a:t>
            </a:r>
          </a:p>
          <a:p>
            <a:pPr>
              <a:buNone/>
            </a:pPr>
            <a:r>
              <a:rPr lang="en-US" dirty="0" smtClean="0"/>
              <a:t>      Proposed labeling is appropriate</a:t>
            </a:r>
          </a:p>
          <a:p>
            <a:pPr>
              <a:buNone/>
            </a:pPr>
            <a:endParaRPr lang="en-US" dirty="0" smtClean="0"/>
          </a:p>
          <a:p>
            <a:r>
              <a:rPr lang="en-US" dirty="0" smtClean="0"/>
              <a:t> Manufacturing methods and controls maintain drug identity, strength, quality, and purity</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Phase IV clinical trials</a:t>
            </a:r>
            <a:br>
              <a:rPr lang="en-US" dirty="0" smtClean="0"/>
            </a:b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Doctors can prescribe a drug for their patients after the FDA approves it. But the FDA may require the sponsor to keep studying that approved treatment. In these clinical trials, doctors may check if the treatment benefits people as much as it did earlier. They also look for more possible side effects.</a:t>
            </a:r>
          </a:p>
          <a:p>
            <a:endParaRPr lang="en-US" dirty="0" smtClean="0"/>
          </a:p>
          <a:p>
            <a:r>
              <a:rPr lang="en-US" dirty="0" smtClean="0"/>
              <a:t>Phase IV clinical trials can also check the safety of drugs or treatments being used now. They do this to make sure drug makers report any new or serious side effects. The FDA may take away a drug's approval if new research shows it is not as safe or effective as earlier testing showed. Doctors cannot prescribe it any longer if this happens.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utilization studies(DUS)</a:t>
            </a:r>
            <a:endParaRPr lang="en-US" dirty="0"/>
          </a:p>
        </p:txBody>
      </p:sp>
      <p:sp>
        <p:nvSpPr>
          <p:cNvPr id="3" name="Content Placeholder 2"/>
          <p:cNvSpPr>
            <a:spLocks noGrp="1"/>
          </p:cNvSpPr>
          <p:nvPr>
            <p:ph sz="quarter" idx="1"/>
          </p:nvPr>
        </p:nvSpPr>
        <p:spPr/>
        <p:txBody>
          <a:bodyPr>
            <a:normAutofit/>
          </a:bodyPr>
          <a:lstStyle/>
          <a:p>
            <a:r>
              <a:rPr lang="en-US" dirty="0" smtClean="0"/>
              <a:t>Describe how a drug is marketed, prescribed, and used in a population, and how these factors influence outcomes, including clinical, social, and economic outcomes </a:t>
            </a:r>
          </a:p>
          <a:p>
            <a:endParaRPr lang="en-US" dirty="0" smtClean="0"/>
          </a:p>
          <a:p>
            <a:r>
              <a:rPr lang="en-US" dirty="0" smtClean="0"/>
              <a:t>These studies provide data on specific populations, such as the elderly, children, or patients with hepatic or renal dysfunction, often stratified by age, gender, concomitant medication, and other characteristics.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pic>
        <p:nvPicPr>
          <p:cNvPr id="4" name="Content Placeholder 3" descr="PhasesOfClinicalTrial.jpg"/>
          <p:cNvPicPr>
            <a:picLocks noGrp="1" noChangeAspect="1"/>
          </p:cNvPicPr>
          <p:nvPr>
            <p:ph sz="quarter" idx="1"/>
          </p:nvPr>
        </p:nvPicPr>
        <p:blipFill>
          <a:blip r:embed="rId2"/>
          <a:stretch>
            <a:fillRect/>
          </a:stretch>
        </p:blipFill>
        <p:spPr>
          <a:xfrm>
            <a:off x="990600" y="1447800"/>
            <a:ext cx="7620000" cy="457200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5C30E5AB-EEDD-46A2-AC41-328AD86259F5.jpg"/>
          <p:cNvPicPr>
            <a:picLocks noGrp="1" noChangeAspect="1"/>
          </p:cNvPicPr>
          <p:nvPr>
            <p:ph sz="quarter" idx="1"/>
          </p:nvPr>
        </p:nvPicPr>
        <p:blipFill>
          <a:blip r:embed="rId2"/>
          <a:stretch>
            <a:fillRect/>
          </a:stretch>
        </p:blipFill>
        <p:spPr>
          <a:xfrm>
            <a:off x="0" y="0"/>
            <a:ext cx="9143999" cy="6858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Introduction to molecular approaches to drug development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Stages of drug development process</a:t>
            </a:r>
            <a:endParaRPr lang="en-US" dirty="0"/>
          </a:p>
        </p:txBody>
      </p:sp>
      <p:sp>
        <p:nvSpPr>
          <p:cNvPr id="3" name="Content Placeholder 2"/>
          <p:cNvSpPr>
            <a:spLocks noGrp="1"/>
          </p:cNvSpPr>
          <p:nvPr>
            <p:ph sz="quarter" idx="1"/>
          </p:nvPr>
        </p:nvSpPr>
        <p:spPr/>
        <p:txBody>
          <a:bodyPr/>
          <a:lstStyle/>
          <a:p>
            <a:r>
              <a:rPr lang="en-US" dirty="0" smtClean="0"/>
              <a:t> Discovery of drug</a:t>
            </a:r>
          </a:p>
          <a:p>
            <a:r>
              <a:rPr lang="en-US" dirty="0" smtClean="0"/>
              <a:t> Drug screening</a:t>
            </a:r>
          </a:p>
          <a:p>
            <a:r>
              <a:rPr lang="en-US" dirty="0" smtClean="0"/>
              <a:t> Preclinical Research.</a:t>
            </a:r>
          </a:p>
          <a:p>
            <a:r>
              <a:rPr lang="en-US" dirty="0" smtClean="0"/>
              <a:t> Clinical Research.</a:t>
            </a:r>
          </a:p>
          <a:p>
            <a:r>
              <a:rPr lang="en-US" dirty="0" smtClean="0"/>
              <a:t> FDA Review.</a:t>
            </a:r>
          </a:p>
          <a:p>
            <a:r>
              <a:rPr lang="en-US" dirty="0" smtClean="0"/>
              <a:t> FDA Post-Market Safety Monitoring.</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Development process</a:t>
            </a:r>
            <a:endParaRPr lang="en-US" dirty="0"/>
          </a:p>
        </p:txBody>
      </p:sp>
      <p:pic>
        <p:nvPicPr>
          <p:cNvPr id="8" name="Content Placeholder 7" descr="5521338069_0a423192c7_b (1).jpg"/>
          <p:cNvPicPr>
            <a:picLocks noGrp="1" noChangeAspect="1"/>
          </p:cNvPicPr>
          <p:nvPr>
            <p:ph sz="quarter" idx="1"/>
          </p:nvPr>
        </p:nvPicPr>
        <p:blipFill>
          <a:blip r:embed="rId2"/>
          <a:stretch>
            <a:fillRect/>
          </a:stretch>
        </p:blipFill>
        <p:spPr>
          <a:xfrm>
            <a:off x="1028700" y="1457325"/>
            <a:ext cx="7543800" cy="455295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Drug..?</a:t>
            </a:r>
            <a:endParaRPr lang="en-US" dirty="0"/>
          </a:p>
        </p:txBody>
      </p:sp>
      <p:sp>
        <p:nvSpPr>
          <p:cNvPr id="3" name="Content Placeholder 2"/>
          <p:cNvSpPr>
            <a:spLocks noGrp="1"/>
          </p:cNvSpPr>
          <p:nvPr>
            <p:ph sz="quarter" idx="1"/>
          </p:nvPr>
        </p:nvSpPr>
        <p:spPr/>
        <p:txBody>
          <a:bodyPr/>
          <a:lstStyle/>
          <a:p>
            <a:pPr>
              <a:buNone/>
            </a:pPr>
            <a:r>
              <a:rPr lang="en-US" b="1" i="1" dirty="0" smtClean="0"/>
              <a:t>According to WHO </a:t>
            </a:r>
          </a:p>
          <a:p>
            <a:r>
              <a:rPr lang="en-US" b="1" i="1" dirty="0" smtClean="0"/>
              <a:t> </a:t>
            </a:r>
            <a:r>
              <a:rPr lang="en-US" dirty="0" smtClean="0"/>
              <a:t>It is any substance or product that is used or intended to be used to modify or explore physiological systems or pathological states for the benefit of the recipient.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Discovery</a:t>
            </a:r>
            <a:endParaRPr lang="en-US" dirty="0"/>
          </a:p>
        </p:txBody>
      </p:sp>
      <p:pic>
        <p:nvPicPr>
          <p:cNvPr id="6" name="Content Placeholder 5" descr="man-presenting-drug-discovery-process-145335894.jpg"/>
          <p:cNvPicPr>
            <a:picLocks noGrp="1" noChangeAspect="1"/>
          </p:cNvPicPr>
          <p:nvPr>
            <p:ph sz="quarter" idx="1"/>
          </p:nvPr>
        </p:nvPicPr>
        <p:blipFill>
          <a:blip r:embed="rId2"/>
          <a:stretch>
            <a:fillRect/>
          </a:stretch>
        </p:blipFill>
        <p:spPr>
          <a:xfrm>
            <a:off x="685800" y="1828800"/>
            <a:ext cx="8077200" cy="41148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Work flow for drug discovery:</a:t>
            </a:r>
            <a:endParaRPr lang="en-US" dirty="0"/>
          </a:p>
        </p:txBody>
      </p:sp>
      <p:pic>
        <p:nvPicPr>
          <p:cNvPr id="4" name="Content Placeholder 3" descr="Workflow-for-two-paradigms-of-drug-discovery-A-Conventional-Target-centered-drug.png"/>
          <p:cNvPicPr>
            <a:picLocks noGrp="1" noChangeAspect="1"/>
          </p:cNvPicPr>
          <p:nvPr>
            <p:ph sz="quarter" idx="1"/>
          </p:nvPr>
        </p:nvPicPr>
        <p:blipFill>
          <a:blip r:embed="rId2"/>
          <a:stretch>
            <a:fillRect/>
          </a:stretch>
        </p:blipFill>
        <p:spPr>
          <a:xfrm>
            <a:off x="1475509" y="1447800"/>
            <a:ext cx="6650182" cy="45720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Screening of drugs</a:t>
            </a:r>
            <a:br>
              <a:rPr lang="en-US" b="1" i="1" dirty="0" smtClean="0"/>
            </a:br>
            <a:endParaRPr lang="en-US" dirty="0"/>
          </a:p>
        </p:txBody>
      </p:sp>
      <p:sp>
        <p:nvSpPr>
          <p:cNvPr id="3" name="Content Placeholder 2"/>
          <p:cNvSpPr>
            <a:spLocks noGrp="1"/>
          </p:cNvSpPr>
          <p:nvPr>
            <p:ph sz="quarter" idx="1"/>
          </p:nvPr>
        </p:nvSpPr>
        <p:spPr/>
        <p:txBody>
          <a:bodyPr/>
          <a:lstStyle/>
          <a:p>
            <a:pPr>
              <a:buNone/>
            </a:pPr>
            <a:r>
              <a:rPr lang="en-US" dirty="0" smtClean="0"/>
              <a:t>A thorough investigation to :</a:t>
            </a:r>
          </a:p>
          <a:p>
            <a:r>
              <a:rPr lang="en-US" dirty="0" smtClean="0"/>
              <a:t>Get pharmacological activity of new/chemically undefined substances</a:t>
            </a:r>
          </a:p>
          <a:p>
            <a:r>
              <a:rPr lang="en-US" dirty="0" smtClean="0"/>
              <a:t> Investigate the functions of endogenous mediators</a:t>
            </a:r>
          </a:p>
          <a:p>
            <a:r>
              <a:rPr lang="en-US" dirty="0" smtClean="0"/>
              <a:t> Measure/ define the toxicity and/or unwanted actions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515</TotalTime>
  <Words>1057</Words>
  <Application>Microsoft Office PowerPoint</Application>
  <PresentationFormat>On-screen Show (4:3)</PresentationFormat>
  <Paragraphs>104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Equity</vt:lpstr>
      <vt:lpstr>Slide 1</vt:lpstr>
      <vt:lpstr>Slide 2</vt:lpstr>
      <vt:lpstr>Introduction to molecular approaches to drug development</vt:lpstr>
      <vt:lpstr>Stages of drug development process</vt:lpstr>
      <vt:lpstr>Drug Development process</vt:lpstr>
      <vt:lpstr>What is a Drug..?</vt:lpstr>
      <vt:lpstr>Drug Discovery</vt:lpstr>
      <vt:lpstr>Work flow for drug discovery:</vt:lpstr>
      <vt:lpstr>Screening of drugs </vt:lpstr>
      <vt:lpstr>Slide 10</vt:lpstr>
      <vt:lpstr>Slide 11</vt:lpstr>
      <vt:lpstr>Pre-clinical trial</vt:lpstr>
      <vt:lpstr>Slide 13</vt:lpstr>
      <vt:lpstr>Slide 14</vt:lpstr>
      <vt:lpstr>Slide 15</vt:lpstr>
      <vt:lpstr>Clinical trials</vt:lpstr>
      <vt:lpstr>IND</vt:lpstr>
      <vt:lpstr>PHASES OF CLINICAL TRIAL</vt:lpstr>
      <vt:lpstr>Phase I clinical trials </vt:lpstr>
      <vt:lpstr>Phase II clinical trials </vt:lpstr>
      <vt:lpstr>Phase III clinical trials </vt:lpstr>
      <vt:lpstr>Slide 22</vt:lpstr>
      <vt:lpstr>New drug application (NDA)</vt:lpstr>
      <vt:lpstr>Phase IV clinical trials </vt:lpstr>
      <vt:lpstr>Drug utilization studies(DUS)</vt:lpstr>
      <vt:lpstr>summary</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Pharmacological Screening of Drugs</dc:title>
  <dc:creator>Rabia</dc:creator>
  <cp:lastModifiedBy>Rabia</cp:lastModifiedBy>
  <cp:revision>49</cp:revision>
  <dcterms:created xsi:type="dcterms:W3CDTF">2019-11-23T12:58:29Z</dcterms:created>
  <dcterms:modified xsi:type="dcterms:W3CDTF">2020-03-29T06:50:00Z</dcterms:modified>
</cp:coreProperties>
</file>